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665913" cy="9872663"/>
  <p:defaultTextStyle>
    <a:defPPr>
      <a:defRPr lang="en-US"/>
    </a:defPPr>
    <a:lvl1pPr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1pPr>
    <a:lvl2pPr marL="2159000" indent="-1701800"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2pPr>
    <a:lvl3pPr marL="4319588" indent="-3405188"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3pPr>
    <a:lvl4pPr marL="6480175" indent="-5108575"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4pPr>
    <a:lvl5pPr marL="8640763" indent="-6811963"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5pPr>
    <a:lvl6pPr marL="2286000" algn="l" defTabSz="914400" rtl="0" eaLnBrk="1" latinLnBrk="0" hangingPunct="1">
      <a:defRPr sz="8500" kern="1200">
        <a:solidFill>
          <a:schemeClr val="tx1"/>
        </a:solidFill>
        <a:latin typeface="Arial" charset="0"/>
        <a:ea typeface="MS PGothic" pitchFamily="34" charset="-128"/>
        <a:cs typeface="+mn-cs"/>
      </a:defRPr>
    </a:lvl6pPr>
    <a:lvl7pPr marL="2743200" algn="l" defTabSz="914400" rtl="0" eaLnBrk="1" latinLnBrk="0" hangingPunct="1">
      <a:defRPr sz="8500" kern="1200">
        <a:solidFill>
          <a:schemeClr val="tx1"/>
        </a:solidFill>
        <a:latin typeface="Arial" charset="0"/>
        <a:ea typeface="MS PGothic" pitchFamily="34" charset="-128"/>
        <a:cs typeface="+mn-cs"/>
      </a:defRPr>
    </a:lvl7pPr>
    <a:lvl8pPr marL="3200400" algn="l" defTabSz="914400" rtl="0" eaLnBrk="1" latinLnBrk="0" hangingPunct="1">
      <a:defRPr sz="8500" kern="1200">
        <a:solidFill>
          <a:schemeClr val="tx1"/>
        </a:solidFill>
        <a:latin typeface="Arial" charset="0"/>
        <a:ea typeface="MS PGothic" pitchFamily="34" charset="-128"/>
        <a:cs typeface="+mn-cs"/>
      </a:defRPr>
    </a:lvl8pPr>
    <a:lvl9pPr marL="3657600" algn="l" defTabSz="914400" rtl="0" eaLnBrk="1" latinLnBrk="0" hangingPunct="1">
      <a:defRPr sz="85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8" autoAdjust="0"/>
    <p:restoredTop sz="92473" autoAdjust="0"/>
  </p:normalViewPr>
  <p:slideViewPr>
    <p:cSldViewPr>
      <p:cViewPr>
        <p:scale>
          <a:sx n="20" d="100"/>
          <a:sy n="20" d="100"/>
        </p:scale>
        <p:origin x="2136" y="10"/>
      </p:cViewPr>
      <p:guideLst>
        <p:guide orient="horz" pos="13608"/>
        <p:guide pos="10206"/>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los.nhs.uk\ghnhst\DCC1\Quality%20Improvement\Silver%20QI%20Extubation%20Checklist\Extubation%20Checklist%20project\SILVER%20QI%20EXTUBATION%20CHECKLIST-%20DATA%20COLE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b="0" i="1" u="none" strike="noStrike" kern="1200" spc="0" baseline="0" dirty="0">
                <a:solidFill>
                  <a:schemeClr val="accent1"/>
                </a:solidFill>
              </a:rPr>
              <a:t>Fig. 2 – Percentage of staff confidence levels on extubation compared with extubation checklist compliance in DCC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Extubation Checklist Compliance</c:v>
          </c:tx>
          <c:spPr>
            <a:ln w="76200" cap="rnd">
              <a:solidFill>
                <a:schemeClr val="accent1"/>
              </a:solidFill>
              <a:round/>
            </a:ln>
            <a:effectLst/>
          </c:spPr>
          <c:marker>
            <c:symbol val="circle"/>
            <c:size val="5"/>
            <c:spPr>
              <a:solidFill>
                <a:schemeClr val="accent1"/>
              </a:solidFill>
              <a:ln w="762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'Checklist Complaince'!$G$27:$P$27</c:f>
              <c:numCache>
                <c:formatCode>mmm\-yy</c:formatCode>
                <c:ptCount val="10"/>
                <c:pt idx="0">
                  <c:v>45261</c:v>
                </c:pt>
                <c:pt idx="1">
                  <c:v>45292</c:v>
                </c:pt>
                <c:pt idx="2">
                  <c:v>45323</c:v>
                </c:pt>
                <c:pt idx="3">
                  <c:v>45352</c:v>
                </c:pt>
                <c:pt idx="4">
                  <c:v>45383</c:v>
                </c:pt>
                <c:pt idx="5">
                  <c:v>45413</c:v>
                </c:pt>
                <c:pt idx="6">
                  <c:v>45444</c:v>
                </c:pt>
                <c:pt idx="7">
                  <c:v>45474</c:v>
                </c:pt>
                <c:pt idx="8">
                  <c:v>45505</c:v>
                </c:pt>
                <c:pt idx="9">
                  <c:v>45536</c:v>
                </c:pt>
              </c:numCache>
            </c:numRef>
          </c:cat>
          <c:val>
            <c:numRef>
              <c:f>'Checklist Complaince'!$G$28:$P$28</c:f>
              <c:numCache>
                <c:formatCode>0%</c:formatCode>
                <c:ptCount val="10"/>
                <c:pt idx="0">
                  <c:v>0</c:v>
                </c:pt>
                <c:pt idx="1">
                  <c:v>0.71</c:v>
                </c:pt>
                <c:pt idx="2">
                  <c:v>0.72</c:v>
                </c:pt>
                <c:pt idx="3">
                  <c:v>0.82</c:v>
                </c:pt>
                <c:pt idx="4">
                  <c:v>0.78</c:v>
                </c:pt>
                <c:pt idx="5">
                  <c:v>0.94</c:v>
                </c:pt>
                <c:pt idx="6">
                  <c:v>0.83</c:v>
                </c:pt>
                <c:pt idx="7">
                  <c:v>0.75</c:v>
                </c:pt>
                <c:pt idx="8">
                  <c:v>0.94</c:v>
                </c:pt>
                <c:pt idx="9">
                  <c:v>1</c:v>
                </c:pt>
              </c:numCache>
            </c:numRef>
          </c:val>
          <c:smooth val="0"/>
          <c:extLst>
            <c:ext xmlns:c16="http://schemas.microsoft.com/office/drawing/2014/chart" uri="{C3380CC4-5D6E-409C-BE32-E72D297353CC}">
              <c16:uniqueId val="{00000000-25EF-4D17-9DA3-1764FA3A16CE}"/>
            </c:ext>
          </c:extLst>
        </c:ser>
        <c:ser>
          <c:idx val="1"/>
          <c:order val="1"/>
          <c:tx>
            <c:v>Staff Confidence Levels</c:v>
          </c:tx>
          <c:spPr>
            <a:ln w="76200" cap="rnd">
              <a:solidFill>
                <a:schemeClr val="accent2"/>
              </a:solidFill>
              <a:round/>
            </a:ln>
            <a:effectLst/>
          </c:spPr>
          <c:marker>
            <c:symbol val="circle"/>
            <c:size val="5"/>
            <c:spPr>
              <a:solidFill>
                <a:schemeClr val="accent2"/>
              </a:solidFill>
              <a:ln w="7620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'Checklist Complaince'!$G$27:$P$27</c:f>
              <c:numCache>
                <c:formatCode>mmm\-yy</c:formatCode>
                <c:ptCount val="10"/>
                <c:pt idx="0">
                  <c:v>45261</c:v>
                </c:pt>
                <c:pt idx="1">
                  <c:v>45292</c:v>
                </c:pt>
                <c:pt idx="2">
                  <c:v>45323</c:v>
                </c:pt>
                <c:pt idx="3">
                  <c:v>45352</c:v>
                </c:pt>
                <c:pt idx="4">
                  <c:v>45383</c:v>
                </c:pt>
                <c:pt idx="5">
                  <c:v>45413</c:v>
                </c:pt>
                <c:pt idx="6">
                  <c:v>45444</c:v>
                </c:pt>
                <c:pt idx="7">
                  <c:v>45474</c:v>
                </c:pt>
                <c:pt idx="8">
                  <c:v>45505</c:v>
                </c:pt>
                <c:pt idx="9">
                  <c:v>45536</c:v>
                </c:pt>
              </c:numCache>
            </c:numRef>
          </c:cat>
          <c:val>
            <c:numRef>
              <c:f>'Checklist Complaince'!$G$29:$P$29</c:f>
              <c:numCache>
                <c:formatCode>General</c:formatCode>
                <c:ptCount val="10"/>
                <c:pt idx="0" formatCode="0%">
                  <c:v>0.27</c:v>
                </c:pt>
                <c:pt idx="5" formatCode="0%">
                  <c:v>0.55000000000000004</c:v>
                </c:pt>
                <c:pt idx="9" formatCode="0%">
                  <c:v>0.67</c:v>
                </c:pt>
              </c:numCache>
            </c:numRef>
          </c:val>
          <c:smooth val="0"/>
          <c:extLst>
            <c:ext xmlns:c16="http://schemas.microsoft.com/office/drawing/2014/chart" uri="{C3380CC4-5D6E-409C-BE32-E72D297353CC}">
              <c16:uniqueId val="{00000001-25EF-4D17-9DA3-1764FA3A16CE}"/>
            </c:ext>
          </c:extLst>
        </c:ser>
        <c:dLbls>
          <c:dLblPos val="t"/>
          <c:showLegendKey val="0"/>
          <c:showVal val="1"/>
          <c:showCatName val="0"/>
          <c:showSerName val="0"/>
          <c:showPercent val="0"/>
          <c:showBubbleSize val="0"/>
        </c:dLbls>
        <c:marker val="1"/>
        <c:smooth val="0"/>
        <c:axId val="1046992463"/>
        <c:axId val="1036835551"/>
      </c:lineChart>
      <c:dateAx>
        <c:axId val="10469924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36835551"/>
        <c:crosses val="autoZero"/>
        <c:auto val="1"/>
        <c:lblOffset val="100"/>
        <c:baseTimeUnit val="months"/>
      </c:dateAx>
      <c:valAx>
        <c:axId val="10368355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46992463"/>
        <c:crosses val="autoZero"/>
        <c:crossBetween val="between"/>
      </c:valAx>
      <c:spPr>
        <a:noFill/>
        <a:ln>
          <a:noFill/>
        </a:ln>
        <a:effectLst/>
      </c:spPr>
    </c:plotArea>
    <c:legend>
      <c:legendPos val="b"/>
      <c:layout>
        <c:manualLayout>
          <c:xMode val="edge"/>
          <c:yMode val="edge"/>
          <c:x val="0.10471240013893714"/>
          <c:y val="0.93779491288855632"/>
          <c:w val="0.81968940604376517"/>
          <c:h val="5.310235815630795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04/10/2024</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04/10/2024</a:t>
            </a:fld>
            <a:endParaRPr lang="en-GB" altLang="en-US"/>
          </a:p>
        </p:txBody>
      </p:sp>
      <p:sp>
        <p:nvSpPr>
          <p:cNvPr id="4" name="Slide Image Placeholder 3"/>
          <p:cNvSpPr>
            <a:spLocks noGrp="1" noRot="1" noChangeAspect="1"/>
          </p:cNvSpPr>
          <p:nvPr>
            <p:ph type="sldImg" idx="2"/>
          </p:nvPr>
        </p:nvSpPr>
        <p:spPr>
          <a:xfrm>
            <a:off x="1944688" y="739775"/>
            <a:ext cx="277653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1pPr>
    <a:lvl2pPr marL="2159000"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2pPr>
    <a:lvl3pPr marL="4319588"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3pPr>
    <a:lvl4pPr marL="6480175"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4pPr>
    <a:lvl5pPr marL="8640763"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a:t>Click to edit Master title style</a:t>
            </a:r>
            <a:endParaRPr lang="en-GB"/>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9A764D-4FA4-43B6-9F2C-0B46B79C5763}" type="datetimeFigureOut">
              <a:rPr lang="en-GB" altLang="en-US"/>
              <a:pPr>
                <a:defRPr/>
              </a:pPr>
              <a:t>04/10/2024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C246AC-EE5F-4AE3-97DB-AAD84F4EF569}" type="slidenum">
              <a:rPr lang="en-GB" altLang="en-US"/>
              <a:pPr/>
              <a:t>‹#›</a:t>
            </a:fld>
            <a:endParaRPr lang="en-GB" altLang="en-US"/>
          </a:p>
        </p:txBody>
      </p:sp>
    </p:spTree>
    <p:extLst>
      <p:ext uri="{BB962C8B-B14F-4D97-AF65-F5344CB8AC3E}">
        <p14:creationId xmlns:p14="http://schemas.microsoft.com/office/powerpoint/2010/main" val="23362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DC95BBA-D49E-4E96-8ED4-2600D508FBDF}" type="datetimeFigureOut">
              <a:rPr lang="en-GB" altLang="en-US"/>
              <a:pPr>
                <a:defRPr/>
              </a:pPr>
              <a:t>04/10/2024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A55A54-51FF-4F19-A7DD-93CD91BD7E36}" type="slidenum">
              <a:rPr lang="en-GB" altLang="en-US"/>
              <a:pPr/>
              <a:t>‹#›</a:t>
            </a:fld>
            <a:endParaRPr lang="en-GB" altLang="en-US"/>
          </a:p>
        </p:txBody>
      </p:sp>
    </p:spTree>
    <p:extLst>
      <p:ext uri="{BB962C8B-B14F-4D97-AF65-F5344CB8AC3E}">
        <p14:creationId xmlns:p14="http://schemas.microsoft.com/office/powerpoint/2010/main" val="316543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2"/>
            <a:ext cx="7290911" cy="36864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20203" y="1730222"/>
            <a:ext cx="21332666" cy="36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66DBF5-9B29-42CE-A24D-D2EDCD1CA89E}" type="datetimeFigureOut">
              <a:rPr lang="en-GB" altLang="en-US"/>
              <a:pPr>
                <a:defRPr/>
              </a:pPr>
              <a:t>04/10/2024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7382B5-8495-4F5C-8347-B22B808EDCCB}" type="slidenum">
              <a:rPr lang="en-GB" altLang="en-US"/>
              <a:pPr/>
              <a:t>‹#›</a:t>
            </a:fld>
            <a:endParaRPr lang="en-GB" altLang="en-US"/>
          </a:p>
        </p:txBody>
      </p:sp>
    </p:spTree>
    <p:extLst>
      <p:ext uri="{BB962C8B-B14F-4D97-AF65-F5344CB8AC3E}">
        <p14:creationId xmlns:p14="http://schemas.microsoft.com/office/powerpoint/2010/main" val="6453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FE125B-DFD7-4763-8A1B-C632BC52834E}" type="datetimeFigureOut">
              <a:rPr lang="en-GB" altLang="en-US"/>
              <a:pPr>
                <a:defRPr/>
              </a:pPr>
              <a:t>04/10/2024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F14E376-110D-4CE3-A9FD-34AE5081DA0C}" type="slidenum">
              <a:rPr lang="en-GB" altLang="en-US"/>
              <a:pPr/>
              <a:t>‹#›</a:t>
            </a:fld>
            <a:endParaRPr lang="en-GB" altLang="en-US"/>
          </a:p>
        </p:txBody>
      </p:sp>
    </p:spTree>
    <p:extLst>
      <p:ext uri="{BB962C8B-B14F-4D97-AF65-F5344CB8AC3E}">
        <p14:creationId xmlns:p14="http://schemas.microsoft.com/office/powerpoint/2010/main" val="140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a:t>Click to edit Master title style</a:t>
            </a:r>
            <a:endParaRPr lang="en-GB"/>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AB562D-67B9-45DA-AF6F-473CD7B2F686}" type="datetimeFigureOut">
              <a:rPr lang="en-GB" altLang="en-US"/>
              <a:pPr>
                <a:defRPr/>
              </a:pPr>
              <a:t>04/10/2024</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0490C0-9AF7-4748-9C5A-6B6F6B2D97F0}" type="slidenum">
              <a:rPr lang="en-GB" altLang="en-US"/>
              <a:pPr/>
              <a:t>‹#›</a:t>
            </a:fld>
            <a:endParaRPr lang="en-GB" altLang="en-US"/>
          </a:p>
        </p:txBody>
      </p:sp>
    </p:spTree>
    <p:extLst>
      <p:ext uri="{BB962C8B-B14F-4D97-AF65-F5344CB8AC3E}">
        <p14:creationId xmlns:p14="http://schemas.microsoft.com/office/powerpoint/2010/main" val="303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6330FC-3C37-4804-8127-8D2EACCEFAE2}" type="datetimeFigureOut">
              <a:rPr lang="en-GB" altLang="en-US"/>
              <a:pPr>
                <a:defRPr/>
              </a:pPr>
              <a:t>04/10/2024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74D67EF-4221-4F12-B28F-E3C34946D7C2}" type="slidenum">
              <a:rPr lang="en-GB" altLang="en-US"/>
              <a:pPr/>
              <a:t>‹#›</a:t>
            </a:fld>
            <a:endParaRPr lang="en-GB" altLang="en-US"/>
          </a:p>
        </p:txBody>
      </p:sp>
    </p:spTree>
    <p:extLst>
      <p:ext uri="{BB962C8B-B14F-4D97-AF65-F5344CB8AC3E}">
        <p14:creationId xmlns:p14="http://schemas.microsoft.com/office/powerpoint/2010/main" val="237805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1316BE-4DCE-4D76-B751-B4C6415EE9D4}" type="datetimeFigureOut">
              <a:rPr lang="en-GB" altLang="en-US"/>
              <a:pPr>
                <a:defRPr/>
              </a:pPr>
              <a:t>04/10/2024</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B5CC3BE-DE07-4619-9A40-7B51E256EB37}" type="slidenum">
              <a:rPr lang="en-GB" altLang="en-US"/>
              <a:pPr/>
              <a:t>‹#›</a:t>
            </a:fld>
            <a:endParaRPr lang="en-GB" altLang="en-US"/>
          </a:p>
        </p:txBody>
      </p:sp>
    </p:spTree>
    <p:extLst>
      <p:ext uri="{BB962C8B-B14F-4D97-AF65-F5344CB8AC3E}">
        <p14:creationId xmlns:p14="http://schemas.microsoft.com/office/powerpoint/2010/main" val="85044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E3BD78-2AD8-4AC5-82DA-E860156766A6}" type="datetimeFigureOut">
              <a:rPr lang="en-GB" altLang="en-US"/>
              <a:pPr>
                <a:defRPr/>
              </a:pPr>
              <a:t>04/10/2024</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4C4F086-9B21-42CF-B73C-3BAC8DF40703}" type="slidenum">
              <a:rPr lang="en-GB" altLang="en-US"/>
              <a:pPr/>
              <a:t>‹#›</a:t>
            </a:fld>
            <a:endParaRPr lang="en-GB" altLang="en-US"/>
          </a:p>
        </p:txBody>
      </p:sp>
    </p:spTree>
    <p:extLst>
      <p:ext uri="{BB962C8B-B14F-4D97-AF65-F5344CB8AC3E}">
        <p14:creationId xmlns:p14="http://schemas.microsoft.com/office/powerpoint/2010/main" val="21953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D5B54-16B1-46E2-9201-CFF7E6934C1F}" type="datetimeFigureOut">
              <a:rPr lang="en-GB" altLang="en-US"/>
              <a:pPr>
                <a:defRPr/>
              </a:pPr>
              <a:t>04/10/2024</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03A496C-EC67-4938-AB9D-A1B899E46F7C}" type="slidenum">
              <a:rPr lang="en-GB" altLang="en-US"/>
              <a:pPr/>
              <a:t>‹#›</a:t>
            </a:fld>
            <a:endParaRPr lang="en-GB" altLang="en-US"/>
          </a:p>
        </p:txBody>
      </p:sp>
    </p:spTree>
    <p:extLst>
      <p:ext uri="{BB962C8B-B14F-4D97-AF65-F5344CB8AC3E}">
        <p14:creationId xmlns:p14="http://schemas.microsoft.com/office/powerpoint/2010/main" val="36503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a:t>Click to edit Master title style</a:t>
            </a:r>
            <a:endParaRPr lang="en-GB"/>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A1721-1A7F-47E6-8525-6F79415497CD}" type="datetimeFigureOut">
              <a:rPr lang="en-GB" altLang="en-US"/>
              <a:pPr>
                <a:defRPr/>
              </a:pPr>
              <a:t>04/10/2024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B6F107F-5ACF-4FD4-80FE-2CB6E4239195}" type="slidenum">
              <a:rPr lang="en-GB" altLang="en-US"/>
              <a:pPr/>
              <a:t>‹#›</a:t>
            </a:fld>
            <a:endParaRPr lang="en-GB" altLang="en-US"/>
          </a:p>
        </p:txBody>
      </p:sp>
    </p:spTree>
    <p:extLst>
      <p:ext uri="{BB962C8B-B14F-4D97-AF65-F5344CB8AC3E}">
        <p14:creationId xmlns:p14="http://schemas.microsoft.com/office/powerpoint/2010/main" val="29025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a:t>Click to edit Master title style</a:t>
            </a:r>
            <a:endParaRPr lang="en-GB"/>
          </a:p>
        </p:txBody>
      </p:sp>
      <p:sp>
        <p:nvSpPr>
          <p:cNvPr id="3" name="Picture Placeholder 2"/>
          <p:cNvSpPr>
            <a:spLocks noGrp="1"/>
          </p:cNvSpPr>
          <p:nvPr>
            <p:ph type="pic" idx="1"/>
          </p:nvPr>
        </p:nvSpPr>
        <p:spPr>
          <a:xfrm>
            <a:off x="6351421" y="3860482"/>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en-GB" noProof="0"/>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72DE-EB22-43DD-9177-3FF9ED0B3C69}" type="datetimeFigureOut">
              <a:rPr lang="en-GB" altLang="en-US"/>
              <a:pPr>
                <a:defRPr/>
              </a:pPr>
              <a:t>04/10/2024</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52893F-3A21-4566-A4D7-4DDFFADBCD1B}" type="slidenum">
              <a:rPr lang="en-GB" altLang="en-US"/>
              <a:pPr/>
              <a:t>‹#›</a:t>
            </a:fld>
            <a:endParaRPr lang="en-GB" altLang="en-US"/>
          </a:p>
        </p:txBody>
      </p:sp>
    </p:spTree>
    <p:extLst>
      <p:ext uri="{BB962C8B-B14F-4D97-AF65-F5344CB8AC3E}">
        <p14:creationId xmlns:p14="http://schemas.microsoft.com/office/powerpoint/2010/main" val="12858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6208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eaLnBrk="1" hangingPunct="1">
              <a:defRPr sz="5700">
                <a:solidFill>
                  <a:srgbClr val="898989"/>
                </a:solidFill>
                <a:latin typeface="Calibri" panose="020F0502020204030204" pitchFamily="34" charset="0"/>
              </a:defRPr>
            </a:lvl1pPr>
          </a:lstStyle>
          <a:p>
            <a:pPr>
              <a:defRPr/>
            </a:pPr>
            <a:fld id="{E63B3B48-648D-4A5F-A7F6-3664B9454514}" type="datetimeFigureOut">
              <a:rPr lang="en-GB" altLang="en-US"/>
              <a:pPr>
                <a:defRPr/>
              </a:pPr>
              <a:t>04/10/2024</a:t>
            </a:fld>
            <a:endParaRPr lang="en-GB" altLang="en-US"/>
          </a:p>
        </p:txBody>
      </p:sp>
      <p:sp>
        <p:nvSpPr>
          <p:cNvPr id="5" name="Footer Placeholder 4"/>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a:solidFill>
                  <a:srgbClr val="898989"/>
                </a:solidFill>
                <a:latin typeface="Calibri" pitchFamily="34" charset="0"/>
              </a:defRPr>
            </a:lvl1pPr>
          </a:lstStyle>
          <a:p>
            <a:fld id="{C0E17DD1-FBDC-4A92-AA73-D8325BA13B7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S PGothic" panose="020B0600070205080204" pitchFamily="34" charset="-128"/>
          <a:cs typeface="+mj-cs"/>
        </a:defRPr>
      </a:lvl1pPr>
      <a:lvl2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2pPr>
      <a:lvl3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3pPr>
      <a:lvl4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4pPr>
      <a:lvl5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S PGothic" panose="020B0600070205080204" pitchFamily="34" charset="-128"/>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S PGothic" panose="020B0600070205080204" pitchFamily="34" charset="-128"/>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S PGothic" panose="020B0600070205080204" pitchFamily="34" charset="-128"/>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wmf"/><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657325" y="7268953"/>
            <a:ext cx="15341390" cy="83899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algn="just" defTabSz="625475">
              <a:buNone/>
            </a:pPr>
            <a:r>
              <a:rPr lang="en-GB" altLang="en-US" sz="4000" b="1" dirty="0">
                <a:latin typeface="+mn-lt"/>
              </a:rPr>
              <a:t>Background</a:t>
            </a:r>
            <a:endParaRPr lang="en-GB" sz="4000" b="1" dirty="0">
              <a:latin typeface="+mn-lt"/>
            </a:endParaRPr>
          </a:p>
          <a:p>
            <a:pPr algn="just" defTabSz="625475">
              <a:buNone/>
            </a:pPr>
            <a:r>
              <a:rPr lang="en-GB" sz="3200" dirty="0"/>
              <a:t>	Patients within the critical care setting, particularly those intubated, have an increased risk of airway and respiratory complications due to prolonged time on sedatives and paralysing agents. These complications are three times more common during extubation than intubation, where the use of checklists and clear communication have been suggested as strategies to minimise these risks (Foulds, L.., </a:t>
            </a:r>
            <a:r>
              <a:rPr lang="en-GB" sz="3200" i="1" dirty="0"/>
              <a:t>et. al, </a:t>
            </a:r>
            <a:r>
              <a:rPr lang="en-GB" sz="3200" dirty="0"/>
              <a:t>2018).  </a:t>
            </a:r>
          </a:p>
          <a:p>
            <a:pPr algn="just" defTabSz="625475">
              <a:buNone/>
            </a:pPr>
            <a:r>
              <a:rPr lang="en-GB" sz="3200" dirty="0"/>
              <a:t>	Our baseline data has shown that 15% of extubations led to reintubation within 72 hours, and 20% of staff felt there was no clear plan for extubation. Also, 63% had experienced an unplanned or poorly planned extubation. Failed extubations that are higher than 5-10% are likely to lead to unnecessary prolonged intubation of critically unwell patients (Nickson, C., 2024).</a:t>
            </a:r>
          </a:p>
          <a:p>
            <a:pPr algn="just" defTabSz="625475">
              <a:buNone/>
            </a:pPr>
            <a:r>
              <a:rPr lang="en-GB" sz="3200" dirty="0"/>
              <a:t>	The high acuity of our critical care unit, junior and rotational workforce (where only 39% of DCC nurses had their critical care course) and lack of standardised extubation procedure at the time, have contributed  to the reduced confidence levels found in the initial staff survey (where only 27% of nurses felt completely confident with extubation). Furthermore, 84% of our staff expressed they would benefit from an extubation checklist. </a:t>
            </a:r>
            <a:endParaRPr lang="en-GB" altLang="en-US" sz="3200" dirty="0"/>
          </a:p>
        </p:txBody>
      </p:sp>
      <p:sp>
        <p:nvSpPr>
          <p:cNvPr id="4100" name="TextBox 10"/>
          <p:cNvSpPr txBox="1">
            <a:spLocks noChangeArrowheads="1"/>
          </p:cNvSpPr>
          <p:nvPr/>
        </p:nvSpPr>
        <p:spPr bwMode="auto">
          <a:xfrm>
            <a:off x="648050" y="15848385"/>
            <a:ext cx="15428008" cy="31700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algn="just" defTabSz="625475">
              <a:buNone/>
            </a:pPr>
            <a:r>
              <a:rPr lang="en-GB" altLang="en-US" sz="4000" b="1" dirty="0">
                <a:latin typeface="+mn-lt"/>
              </a:rPr>
              <a:t>Aim</a:t>
            </a:r>
          </a:p>
          <a:p>
            <a:pPr algn="just" eaLnBrk="1" hangingPunct="1">
              <a:spcBef>
                <a:spcPct val="0"/>
              </a:spcBef>
              <a:buFontTx/>
              <a:buNone/>
            </a:pPr>
            <a:r>
              <a:rPr lang="en-GB" altLang="en-US" sz="3200" dirty="0"/>
              <a:t>In response to that, our aim was to </a:t>
            </a:r>
            <a:r>
              <a:rPr lang="en-GB" altLang="en-US" sz="3200" b="1" u="sng" dirty="0">
                <a:solidFill>
                  <a:schemeClr val="accent1"/>
                </a:solidFill>
              </a:rPr>
              <a:t>increase staff confidence levels on extubation in DCC by 25% over a 9-month period (Jan 24 – Sep 24).</a:t>
            </a:r>
            <a:r>
              <a:rPr lang="en-GB" altLang="en-US" sz="3200" dirty="0"/>
              <a:t> This included the distribution of a staff questionnaire (before, during and post intervention), the design and implementation of an extubation checklist, collection of feedback, education on the new tool and monthly compliance reports to achieve a minimal of 70% staff compliance throughout this project.</a:t>
            </a:r>
          </a:p>
        </p:txBody>
      </p:sp>
      <p:sp>
        <p:nvSpPr>
          <p:cNvPr id="4103" name="TextBox 15"/>
          <p:cNvSpPr txBox="1">
            <a:spLocks noChangeArrowheads="1"/>
          </p:cNvSpPr>
          <p:nvPr/>
        </p:nvSpPr>
        <p:spPr bwMode="auto">
          <a:xfrm>
            <a:off x="16405336" y="15841932"/>
            <a:ext cx="15428007" cy="8562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defRPr/>
            </a:pPr>
            <a:r>
              <a:rPr lang="en-GB" altLang="en-US" sz="4000" b="1" dirty="0">
                <a:latin typeface="+mj-lt"/>
                <a:cs typeface="Arial" panose="020B0604020202020204" pitchFamily="34" charset="0"/>
              </a:rPr>
              <a:t>Outcome Measure</a:t>
            </a:r>
          </a:p>
          <a:p>
            <a:pPr marL="171450" indent="-171450" algn="just"/>
            <a:r>
              <a:rPr lang="en-GB" sz="3200" dirty="0">
                <a:latin typeface="+mj-lt"/>
                <a:cs typeface="Arial" panose="020B0604020202020204" pitchFamily="34" charset="0"/>
              </a:rPr>
              <a:t>Distribute a questionnaire to assess staff confidence levels on the extubation process    (Dec 23, May 24 and Sep 24) </a:t>
            </a:r>
            <a:endParaRPr lang="en-GB" sz="1800" dirty="0">
              <a:latin typeface="+mj-lt"/>
            </a:endParaRPr>
          </a:p>
          <a:p>
            <a:pPr algn="just">
              <a:buNone/>
            </a:pPr>
            <a:endParaRPr lang="en-GB" sz="1800" dirty="0">
              <a:latin typeface="+mj-lt"/>
            </a:endParaRPr>
          </a:p>
          <a:p>
            <a:pPr algn="just">
              <a:buNone/>
            </a:pPr>
            <a:r>
              <a:rPr lang="en-GB" sz="4000" b="1" dirty="0">
                <a:latin typeface="+mj-lt"/>
              </a:rPr>
              <a:t>Process Measures</a:t>
            </a:r>
          </a:p>
          <a:p>
            <a:pPr algn="just"/>
            <a:r>
              <a:rPr lang="en-GB" sz="3200" dirty="0">
                <a:latin typeface="+mj-lt"/>
              </a:rPr>
              <a:t>Design an extubation checklist to comply with safety guidelines for invasive procedures</a:t>
            </a:r>
          </a:p>
          <a:p>
            <a:pPr algn="just"/>
            <a:r>
              <a:rPr lang="en-GB" sz="3200" dirty="0">
                <a:latin typeface="+mj-lt"/>
              </a:rPr>
              <a:t>Educate 60% of staff through tea-trolley sessions, bedside teaching and attendance to departmental meetings</a:t>
            </a:r>
          </a:p>
          <a:p>
            <a:pPr algn="just"/>
            <a:r>
              <a:rPr lang="en-GB" sz="3200" dirty="0">
                <a:latin typeface="+mj-lt"/>
              </a:rPr>
              <a:t>Audit the extubation checklist  compliance (monthly) and maintain a minimum of 70% compliance on its full completion</a:t>
            </a:r>
          </a:p>
          <a:p>
            <a:pPr algn="just"/>
            <a:endParaRPr lang="en-GB" sz="1800" dirty="0">
              <a:latin typeface="+mj-lt"/>
            </a:endParaRPr>
          </a:p>
          <a:p>
            <a:pPr algn="just">
              <a:buNone/>
            </a:pPr>
            <a:r>
              <a:rPr lang="en-GB" sz="4000" b="1" dirty="0">
                <a:latin typeface="+mj-lt"/>
              </a:rPr>
              <a:t>Balancing Measures</a:t>
            </a:r>
          </a:p>
          <a:p>
            <a:pPr algn="just"/>
            <a:r>
              <a:rPr lang="en-GB" sz="3200" dirty="0">
                <a:latin typeface="+mj-lt"/>
              </a:rPr>
              <a:t>Measure the number of failed extubations</a:t>
            </a:r>
          </a:p>
          <a:p>
            <a:pPr algn="just"/>
            <a:r>
              <a:rPr lang="en-GB" sz="3200" dirty="0">
                <a:latin typeface="+mj-lt"/>
              </a:rPr>
              <a:t>Measure the number of intubated days</a:t>
            </a:r>
          </a:p>
          <a:p>
            <a:pPr algn="just"/>
            <a:r>
              <a:rPr lang="en-GB" sz="3200" dirty="0">
                <a:latin typeface="+mj-lt"/>
              </a:rPr>
              <a:t>Measure the length of stay (in days) in DCC</a:t>
            </a:r>
            <a:endParaRPr lang="en-GB" altLang="en-US" sz="5400" b="1" dirty="0">
              <a:latin typeface="+mj-lt"/>
            </a:endParaRPr>
          </a:p>
        </p:txBody>
      </p:sp>
      <p:sp>
        <p:nvSpPr>
          <p:cNvPr id="4107" name="TextBox 15"/>
          <p:cNvSpPr txBox="1">
            <a:spLocks noChangeArrowheads="1"/>
          </p:cNvSpPr>
          <p:nvPr/>
        </p:nvSpPr>
        <p:spPr bwMode="auto">
          <a:xfrm>
            <a:off x="799304" y="39245052"/>
            <a:ext cx="31068144" cy="23821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r>
              <a:rPr lang="en-GB" altLang="en-US" sz="4000" b="1" dirty="0">
                <a:latin typeface="+mj-lt"/>
              </a:rPr>
              <a:t>Next Steps </a:t>
            </a:r>
          </a:p>
          <a:p>
            <a:pPr marL="457200" indent="-457200" eaLnBrk="1" hangingPunct="1">
              <a:spcBef>
                <a:spcPct val="0"/>
              </a:spcBef>
              <a:defRPr/>
            </a:pPr>
            <a:r>
              <a:rPr lang="en-GB" sz="3200" dirty="0">
                <a:effectLst/>
                <a:latin typeface="+mj-lt"/>
                <a:cs typeface="Arial" panose="020B0604020202020204" pitchFamily="34" charset="0"/>
              </a:rPr>
              <a:t>Run a snap-shot audit at 12 months (Jan 2025) to assess staff confidence levels, checklist compliance, percentage of failed extubations, length of intubation and length of DCC stay</a:t>
            </a:r>
          </a:p>
          <a:p>
            <a:pPr marL="457200" indent="-457200" algn="just"/>
            <a:r>
              <a:rPr lang="en-GB" sz="3200" dirty="0">
                <a:effectLst/>
                <a:latin typeface="+mj-lt"/>
                <a:cs typeface="Arial" panose="020B0604020202020204" pitchFamily="34" charset="0"/>
              </a:rPr>
              <a:t>Have the extubation checklist agreed and embedded in the Trust's documentation and </a:t>
            </a:r>
            <a:r>
              <a:rPr lang="en-GB" sz="3200" dirty="0">
                <a:latin typeface="+mj-lt"/>
                <a:cs typeface="Arial" panose="020B0604020202020204" pitchFamily="34" charset="0"/>
              </a:rPr>
              <a:t>f</a:t>
            </a:r>
            <a:r>
              <a:rPr lang="en-GB" sz="3200" dirty="0">
                <a:effectLst/>
                <a:latin typeface="+mj-lt"/>
                <a:cs typeface="Arial" panose="020B0604020202020204" pitchFamily="34" charset="0"/>
              </a:rPr>
              <a:t>acilitate </a:t>
            </a:r>
            <a:r>
              <a:rPr lang="en-GB" sz="3200" dirty="0">
                <a:latin typeface="+mj-lt"/>
                <a:cs typeface="Arial" panose="020B0604020202020204" pitchFamily="34" charset="0"/>
              </a:rPr>
              <a:t>the </a:t>
            </a:r>
            <a:r>
              <a:rPr lang="en-GB" sz="3200" dirty="0">
                <a:effectLst/>
                <a:latin typeface="+mj-lt"/>
                <a:cs typeface="Arial" panose="020B0604020202020204" pitchFamily="34" charset="0"/>
              </a:rPr>
              <a:t>journey to a digital future by having it added to Sunrise: EPR</a:t>
            </a:r>
          </a:p>
          <a:p>
            <a:pPr marL="457200" indent="-457200" algn="just"/>
            <a:r>
              <a:rPr lang="en-GB" sz="3200" dirty="0">
                <a:latin typeface="+mj-lt"/>
                <a:cs typeface="Arial" panose="020B0604020202020204" pitchFamily="34" charset="0"/>
              </a:rPr>
              <a:t>Facilitate further quality improvement projects within the unit: CCPOT (pain assessment) and nursing lead respiratory weaning for ventilated patients </a:t>
            </a:r>
          </a:p>
        </p:txBody>
      </p:sp>
      <p:sp>
        <p:nvSpPr>
          <p:cNvPr id="4" name="TextBox 3"/>
          <p:cNvSpPr txBox="1"/>
          <p:nvPr/>
        </p:nvSpPr>
        <p:spPr>
          <a:xfrm>
            <a:off x="0" y="6120636"/>
            <a:ext cx="32404050" cy="671292"/>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900000" tIns="180000" bIns="180000">
            <a:spAutoFit/>
          </a:bodyPr>
          <a:lstStyle/>
          <a:p>
            <a:pPr algn="ctr" defTabSz="4320540" eaLnBrk="1" fontAlgn="auto" hangingPunct="1">
              <a:spcBef>
                <a:spcPts val="0"/>
              </a:spcBef>
              <a:spcAft>
                <a:spcPts val="0"/>
              </a:spcAft>
              <a:defRPr/>
            </a:pP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8" name="TextBox 27"/>
          <p:cNvSpPr txBox="1"/>
          <p:nvPr/>
        </p:nvSpPr>
        <p:spPr>
          <a:xfrm>
            <a:off x="16991013" y="12633325"/>
            <a:ext cx="14579600" cy="1877437"/>
          </a:xfrm>
          <a:prstGeom prst="rect">
            <a:avLst/>
          </a:prstGeom>
          <a:noFill/>
        </p:spPr>
        <p:txBody>
          <a:bodyPr>
            <a:spAutoFit/>
          </a:bodyPr>
          <a:lstStyle/>
          <a:p>
            <a:pPr eaLnBrk="1" hangingPunct="1">
              <a:defRPr/>
            </a:pPr>
            <a:endParaRPr lang="en-GB" altLang="en-US" sz="4000" b="1" u="sng" dirty="0">
              <a:latin typeface="+mn-lt"/>
            </a:endParaRPr>
          </a:p>
          <a:p>
            <a:pPr eaLnBrk="1" hangingPunct="1">
              <a:defRPr/>
            </a:pPr>
            <a:endParaRPr lang="en-GB" altLang="en-US" sz="3800" b="1" u="sng" dirty="0">
              <a:latin typeface="+mn-lt"/>
            </a:endParaRPr>
          </a:p>
          <a:p>
            <a:pPr eaLnBrk="1" hangingPunct="1">
              <a:defRPr/>
            </a:pPr>
            <a:endParaRPr lang="en-GB" altLang="en-US" sz="38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 y="41779007"/>
            <a:ext cx="32399492" cy="1426393"/>
          </a:xfrm>
          <a:prstGeom prst="rect">
            <a:avLst/>
          </a:prstGeom>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404050" cy="61245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extBox 4"/>
          <p:cNvSpPr txBox="1"/>
          <p:nvPr/>
        </p:nvSpPr>
        <p:spPr>
          <a:xfrm>
            <a:off x="539750" y="288551"/>
            <a:ext cx="9995061" cy="1569660"/>
          </a:xfrm>
          <a:prstGeom prst="rect">
            <a:avLst/>
          </a:prstGeom>
          <a:noFill/>
        </p:spPr>
        <p:txBody>
          <a:bodyPr wrap="square" rtlCol="0">
            <a:spAutoFit/>
          </a:bodyPr>
          <a:lstStyle/>
          <a:p>
            <a:r>
              <a:rPr lang="en-GB" sz="4800" dirty="0">
                <a:solidFill>
                  <a:schemeClr val="bg1"/>
                </a:solidFill>
                <a:latin typeface="+mj-lt"/>
                <a:cs typeface="Arial" panose="020B0604020202020204" pitchFamily="34" charset="0"/>
              </a:rPr>
              <a:t>Gloucestershire Safety and Quality Improvement Academy 2024</a:t>
            </a:r>
          </a:p>
        </p:txBody>
      </p:sp>
      <p:sp>
        <p:nvSpPr>
          <p:cNvPr id="6" name="Text Box 6"/>
          <p:cNvSpPr txBox="1">
            <a:spLocks noChangeArrowheads="1"/>
          </p:cNvSpPr>
          <p:nvPr/>
        </p:nvSpPr>
        <p:spPr bwMode="auto">
          <a:xfrm>
            <a:off x="511175" y="2105085"/>
            <a:ext cx="26942350" cy="419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300"/>
              </a:spcAft>
              <a:buClrTx/>
              <a:buSzTx/>
              <a:buFontTx/>
              <a:buNone/>
              <a:tabLst/>
            </a:pPr>
            <a:r>
              <a:rPr lang="en-GB" altLang="en-US" sz="8800" b="1" dirty="0">
                <a:solidFill>
                  <a:srgbClr val="FFFFFF"/>
                </a:solidFill>
                <a:latin typeface="Arial" pitchFamily="34" charset="0"/>
                <a:cs typeface="Arial" pitchFamily="34" charset="0"/>
              </a:rPr>
              <a:t>Promoting a safe extubation in critical care</a:t>
            </a:r>
          </a:p>
          <a:p>
            <a:pPr marL="0" marR="0" lvl="0" indent="0" algn="l" defTabSz="914400" rtl="0" eaLnBrk="1" fontAlgn="base" latinLnBrk="0" hangingPunct="1">
              <a:lnSpc>
                <a:spcPct val="100000"/>
              </a:lnSpc>
              <a:spcBef>
                <a:spcPct val="0"/>
              </a:spcBef>
              <a:spcAft>
                <a:spcPts val="300"/>
              </a:spcAft>
              <a:buClrTx/>
              <a:buSzTx/>
              <a:buFontTx/>
              <a:buNone/>
              <a:tabLst/>
            </a:pPr>
            <a:r>
              <a:rPr lang="en-GB" altLang="en-US" sz="6600" b="1" i="1" dirty="0">
                <a:solidFill>
                  <a:srgbClr val="FFFFFF"/>
                </a:solidFill>
                <a:latin typeface="Arial" pitchFamily="34" charset="0"/>
                <a:cs typeface="Arial" pitchFamily="34" charset="0"/>
              </a:rPr>
              <a:t>Increasing staff confidence levels on extubation</a:t>
            </a:r>
          </a:p>
          <a:p>
            <a:pPr marL="0" marR="0" lvl="0" indent="0" algn="l" defTabSz="914400" rtl="0" eaLnBrk="1" fontAlgn="base" latinLnBrk="0" hangingPunct="1">
              <a:lnSpc>
                <a:spcPct val="100000"/>
              </a:lnSpc>
              <a:spcBef>
                <a:spcPct val="0"/>
              </a:spcBef>
              <a:spcAft>
                <a:spcPts val="300"/>
              </a:spcAft>
              <a:buClrTx/>
              <a:buSzTx/>
              <a:buFontTx/>
              <a:buNone/>
              <a:tabLst/>
            </a:pPr>
            <a:endParaRPr kumimoji="0" lang="en-GB" altLang="en-US" sz="4800" b="1" i="0" u="none" strike="noStrike" cap="none" normalizeH="0" baseline="0" dirty="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altLang="en-US" sz="4000" b="1" noProof="1">
                <a:solidFill>
                  <a:srgbClr val="FFFFFF"/>
                </a:solidFill>
                <a:latin typeface="Arial" pitchFamily="34" charset="0"/>
                <a:cs typeface="Arial" pitchFamily="34" charset="0"/>
              </a:rPr>
              <a:t>Emma Price, Diana Matos, Jade Sharpe, Himali Vitharana and Haripriya Rayasam</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p:txBody>
      </p:sp>
      <p:pic>
        <p:nvPicPr>
          <p:cNvPr id="1034" name="Picture 10" descr="GHNHSFT-CMYK-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6170" y="389982"/>
            <a:ext cx="8621278" cy="1256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8911" y="2168109"/>
            <a:ext cx="4734432" cy="391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2"/>
          <p:cNvSpPr txBox="1">
            <a:spLocks noChangeArrowheads="1"/>
          </p:cNvSpPr>
          <p:nvPr/>
        </p:nvSpPr>
        <p:spPr bwMode="auto">
          <a:xfrm>
            <a:off x="13804004" y="42035003"/>
            <a:ext cx="4800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#TheGSQIAWay</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15">
            <a:extLst>
              <a:ext uri="{FF2B5EF4-FFF2-40B4-BE49-F238E27FC236}">
                <a16:creationId xmlns:a16="http://schemas.microsoft.com/office/drawing/2014/main" id="{E5593356-6662-04A8-5D25-C28B2644BDDC}"/>
              </a:ext>
            </a:extLst>
          </p:cNvPr>
          <p:cNvSpPr txBox="1">
            <a:spLocks noChangeArrowheads="1"/>
          </p:cNvSpPr>
          <p:nvPr/>
        </p:nvSpPr>
        <p:spPr bwMode="auto">
          <a:xfrm>
            <a:off x="16418836" y="24663108"/>
            <a:ext cx="15448612" cy="1437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r>
              <a:rPr lang="en-GB" altLang="en-US" sz="4000" b="1" dirty="0">
                <a:latin typeface="+mj-lt"/>
                <a:cs typeface="Arial" panose="020B0604020202020204" pitchFamily="34" charset="0"/>
              </a:rPr>
              <a:t>Data and Results</a:t>
            </a: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mj-lt"/>
              <a:cs typeface="Arial" panose="020B0604020202020204" pitchFamily="34" charset="0"/>
            </a:endParaRPr>
          </a:p>
          <a:p>
            <a:pPr marL="457200" indent="-457200" algn="just" eaLnBrk="1" hangingPunct="1">
              <a:spcBef>
                <a:spcPct val="0"/>
              </a:spcBef>
              <a:defRPr/>
            </a:pPr>
            <a:r>
              <a:rPr lang="en-GB" altLang="en-US" sz="3200" dirty="0">
                <a:latin typeface="+mj-lt"/>
                <a:cs typeface="Arial" panose="020B0604020202020204" pitchFamily="34" charset="0"/>
              </a:rPr>
              <a:t>Total of </a:t>
            </a:r>
            <a:r>
              <a:rPr lang="en-GB" altLang="en-US" sz="3200" b="1" dirty="0">
                <a:latin typeface="+mj-lt"/>
                <a:cs typeface="Arial" panose="020B0604020202020204" pitchFamily="34" charset="0"/>
              </a:rPr>
              <a:t>40% increase in staff confidence levels </a:t>
            </a:r>
            <a:r>
              <a:rPr lang="en-GB" altLang="en-US" sz="3200" dirty="0">
                <a:latin typeface="+mj-lt"/>
                <a:cs typeface="Arial" panose="020B0604020202020204" pitchFamily="34" charset="0"/>
              </a:rPr>
              <a:t>on extubation in critical care</a:t>
            </a:r>
          </a:p>
          <a:p>
            <a:pPr marL="457200" indent="-457200" algn="just" eaLnBrk="1" hangingPunct="1">
              <a:spcBef>
                <a:spcPct val="0"/>
              </a:spcBef>
              <a:defRPr/>
            </a:pPr>
            <a:r>
              <a:rPr lang="en-GB" altLang="en-US" sz="3200" b="1" dirty="0">
                <a:latin typeface="+mj-lt"/>
                <a:cs typeface="Arial" panose="020B0604020202020204" pitchFamily="34" charset="0"/>
              </a:rPr>
              <a:t>More than 70% checklist compliance</a:t>
            </a:r>
            <a:r>
              <a:rPr lang="en-GB" altLang="en-US" sz="3200" dirty="0">
                <a:latin typeface="+mj-lt"/>
                <a:cs typeface="Arial" panose="020B0604020202020204" pitchFamily="34" charset="0"/>
              </a:rPr>
              <a:t> achieved throughout our project (71%-100%) </a:t>
            </a:r>
          </a:p>
          <a:p>
            <a:pPr marL="457200" indent="-457200" algn="just" eaLnBrk="1" hangingPunct="1">
              <a:spcBef>
                <a:spcPct val="0"/>
              </a:spcBef>
              <a:defRPr/>
            </a:pPr>
            <a:r>
              <a:rPr lang="en-GB" altLang="en-US" sz="3200" dirty="0">
                <a:latin typeface="+mj-lt"/>
                <a:cs typeface="Arial" panose="020B0604020202020204" pitchFamily="34" charset="0"/>
              </a:rPr>
              <a:t>There was a </a:t>
            </a:r>
            <a:r>
              <a:rPr lang="en-GB" altLang="en-US" sz="3200" b="1" dirty="0">
                <a:latin typeface="+mj-lt"/>
                <a:cs typeface="Arial" panose="020B0604020202020204" pitchFamily="34" charset="0"/>
              </a:rPr>
              <a:t>15% reduction in the number of failed extubations</a:t>
            </a:r>
            <a:endParaRPr lang="en-GB" altLang="en-US" sz="3200" dirty="0">
              <a:latin typeface="+mj-lt"/>
              <a:cs typeface="Arial" panose="020B0604020202020204" pitchFamily="34" charset="0"/>
            </a:endParaRPr>
          </a:p>
          <a:p>
            <a:pPr marL="457200" indent="-457200" algn="just" eaLnBrk="1" hangingPunct="1">
              <a:spcBef>
                <a:spcPct val="0"/>
              </a:spcBef>
              <a:defRPr/>
            </a:pPr>
            <a:r>
              <a:rPr lang="en-GB" altLang="en-US" sz="3200" dirty="0">
                <a:latin typeface="+mj-lt"/>
                <a:cs typeface="Arial" panose="020B0604020202020204" pitchFamily="34" charset="0"/>
              </a:rPr>
              <a:t>There was </a:t>
            </a:r>
            <a:r>
              <a:rPr lang="en-GB" altLang="en-US" sz="3200" b="1" dirty="0">
                <a:latin typeface="+mj-lt"/>
                <a:cs typeface="Arial" panose="020B0604020202020204" pitchFamily="34" charset="0"/>
              </a:rPr>
              <a:t>no change to the average of days (three) </a:t>
            </a:r>
            <a:r>
              <a:rPr lang="en-GB" altLang="en-US" sz="3200" dirty="0">
                <a:latin typeface="+mj-lt"/>
                <a:cs typeface="Arial" panose="020B0604020202020204" pitchFamily="34" charset="0"/>
              </a:rPr>
              <a:t>a patient remained </a:t>
            </a:r>
            <a:r>
              <a:rPr lang="en-GB" altLang="en-US" sz="3200" b="1" dirty="0">
                <a:latin typeface="+mj-lt"/>
                <a:cs typeface="Arial" panose="020B0604020202020204" pitchFamily="34" charset="0"/>
              </a:rPr>
              <a:t>intubated </a:t>
            </a:r>
            <a:r>
              <a:rPr lang="en-GB" altLang="en-US" sz="3200" dirty="0">
                <a:latin typeface="+mj-lt"/>
                <a:cs typeface="Arial" panose="020B0604020202020204" pitchFamily="34" charset="0"/>
              </a:rPr>
              <a:t>for</a:t>
            </a:r>
          </a:p>
          <a:p>
            <a:pPr marL="457200" indent="-457200" algn="just" eaLnBrk="1" hangingPunct="1">
              <a:spcBef>
                <a:spcPct val="0"/>
              </a:spcBef>
              <a:defRPr/>
            </a:pPr>
            <a:r>
              <a:rPr lang="en-GB" altLang="en-US" sz="3200" b="1" dirty="0">
                <a:latin typeface="+mj-lt"/>
                <a:cs typeface="Arial" panose="020B0604020202020204" pitchFamily="34" charset="0"/>
              </a:rPr>
              <a:t>Slight reduction in the length of DCC stay </a:t>
            </a:r>
            <a:r>
              <a:rPr lang="en-GB" altLang="en-US" sz="3200" dirty="0">
                <a:latin typeface="+mj-lt"/>
                <a:cs typeface="Arial" panose="020B0604020202020204" pitchFamily="34" charset="0"/>
              </a:rPr>
              <a:t>from 7 to 5 days since the extubation checklist was implemented</a:t>
            </a:r>
          </a:p>
          <a:p>
            <a:pPr algn="ctr" eaLnBrk="1" hangingPunct="1">
              <a:spcBef>
                <a:spcPct val="0"/>
              </a:spcBef>
              <a:buNone/>
              <a:defRPr/>
            </a:pPr>
            <a:endParaRPr lang="en-GB" altLang="en-US" sz="3200" i="1" dirty="0">
              <a:solidFill>
                <a:schemeClr val="accent1"/>
              </a:solidFill>
              <a:latin typeface="+mj-lt"/>
              <a:cs typeface="Arial" panose="020B0604020202020204" pitchFamily="34" charset="0"/>
            </a:endParaRPr>
          </a:p>
          <a:p>
            <a:pPr algn="ctr" eaLnBrk="1" hangingPunct="1">
              <a:spcBef>
                <a:spcPct val="0"/>
              </a:spcBef>
              <a:buNone/>
              <a:defRPr/>
            </a:pPr>
            <a:r>
              <a:rPr lang="en-GB" altLang="en-US" sz="3200" b="1" i="1" dirty="0">
                <a:solidFill>
                  <a:schemeClr val="accent1"/>
                </a:solidFill>
                <a:latin typeface="+mj-lt"/>
                <a:cs typeface="Arial" panose="020B0604020202020204" pitchFamily="34" charset="0"/>
              </a:rPr>
              <a:t>Variable critical care acuity levels and patients' multiple comorbidities might have affected our percentage of failed extubations, length of intubation and length of DCC stay. </a:t>
            </a:r>
          </a:p>
          <a:p>
            <a:pPr algn="ctr" eaLnBrk="1" hangingPunct="1">
              <a:spcBef>
                <a:spcPct val="0"/>
              </a:spcBef>
              <a:buNone/>
              <a:defRPr/>
            </a:pPr>
            <a:r>
              <a:rPr lang="en-GB" altLang="en-US" sz="3200" b="1" i="1" dirty="0">
                <a:solidFill>
                  <a:schemeClr val="accent1"/>
                </a:solidFill>
                <a:latin typeface="+mj-lt"/>
                <a:cs typeface="Arial" panose="020B0604020202020204" pitchFamily="34" charset="0"/>
              </a:rPr>
              <a:t>All of which were taken into consideration when analysing and interpreting our results</a:t>
            </a:r>
            <a:r>
              <a:rPr lang="en-GB" altLang="en-US" sz="2800" b="1" i="1" dirty="0">
                <a:solidFill>
                  <a:schemeClr val="accent1"/>
                </a:solidFill>
                <a:latin typeface="+mj-lt"/>
                <a:cs typeface="Arial" panose="020B0604020202020204" pitchFamily="34" charset="0"/>
              </a:rPr>
              <a:t>.</a:t>
            </a:r>
            <a:endParaRPr lang="en-GB" altLang="en-US" sz="3600" b="1" i="1" dirty="0">
              <a:solidFill>
                <a:schemeClr val="accent1"/>
              </a:solidFill>
              <a:latin typeface="+mj-lt"/>
              <a:cs typeface="Arial" panose="020B0604020202020204" pitchFamily="34" charset="0"/>
            </a:endParaRPr>
          </a:p>
        </p:txBody>
      </p:sp>
      <p:grpSp>
        <p:nvGrpSpPr>
          <p:cNvPr id="1041" name="Group 1040">
            <a:extLst>
              <a:ext uri="{FF2B5EF4-FFF2-40B4-BE49-F238E27FC236}">
                <a16:creationId xmlns:a16="http://schemas.microsoft.com/office/drawing/2014/main" id="{230AE16A-D13A-E096-D6B7-3EA7835F36A6}"/>
              </a:ext>
            </a:extLst>
          </p:cNvPr>
          <p:cNvGrpSpPr/>
          <p:nvPr/>
        </p:nvGrpSpPr>
        <p:grpSpPr>
          <a:xfrm>
            <a:off x="16388702" y="7290792"/>
            <a:ext cx="16238423" cy="8278348"/>
            <a:chOff x="659256" y="19256734"/>
            <a:chExt cx="16238423" cy="8278348"/>
          </a:xfrm>
        </p:grpSpPr>
        <p:sp>
          <p:nvSpPr>
            <p:cNvPr id="18" name="TextBox 9">
              <a:extLst>
                <a:ext uri="{FF2B5EF4-FFF2-40B4-BE49-F238E27FC236}">
                  <a16:creationId xmlns:a16="http://schemas.microsoft.com/office/drawing/2014/main" id="{1307F61C-1166-9C18-8201-20AF9A43B560}"/>
                </a:ext>
              </a:extLst>
            </p:cNvPr>
            <p:cNvSpPr txBox="1">
              <a:spLocks noChangeArrowheads="1"/>
            </p:cNvSpPr>
            <p:nvPr/>
          </p:nvSpPr>
          <p:spPr bwMode="auto">
            <a:xfrm>
              <a:off x="659256" y="19256734"/>
              <a:ext cx="15428008" cy="82638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None/>
              </a:pPr>
              <a:r>
                <a:rPr lang="en-GB" altLang="en-US" sz="4000" b="1" dirty="0">
                  <a:latin typeface="+mn-lt"/>
                </a:rPr>
                <a:t>PDSA Cycles  </a:t>
              </a:r>
              <a:endParaRPr lang="en-GB" altLang="en-US" sz="1400" b="1" dirty="0">
                <a:latin typeface="Arial" panose="020B0604020202020204" pitchFamily="34" charset="0"/>
                <a:cs typeface="Arial" panose="020B0604020202020204" pitchFamily="34" charset="0"/>
              </a:endParaRPr>
            </a:p>
            <a:p>
              <a:pPr eaLnBrk="1" hangingPunct="1">
                <a:spcBef>
                  <a:spcPct val="0"/>
                </a:spcBef>
                <a:buFontTx/>
                <a:buNone/>
              </a:pPr>
              <a:r>
                <a:rPr lang="en-GB" altLang="en-US" sz="1100" b="1" dirty="0">
                  <a:solidFill>
                    <a:schemeClr val="accent3"/>
                  </a:solidFill>
                </a:rPr>
                <a:t>    </a:t>
              </a:r>
            </a:p>
            <a:p>
              <a:pPr eaLnBrk="1" hangingPunct="1">
                <a:spcBef>
                  <a:spcPct val="0"/>
                </a:spcBef>
                <a:buFontTx/>
                <a:buNone/>
              </a:pPr>
              <a:r>
                <a:rPr lang="en-GB" altLang="en-US" sz="3200" b="1" dirty="0">
                  <a:solidFill>
                    <a:schemeClr val="accent3"/>
                  </a:solidFill>
                </a:rPr>
                <a:t>    PDSA Cycle 1</a:t>
              </a:r>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r>
                <a:rPr lang="en-GB" altLang="en-US" sz="3200" b="1" dirty="0">
                  <a:solidFill>
                    <a:schemeClr val="accent2"/>
                  </a:solidFill>
                </a:rPr>
                <a:t>    PDSA Cycle 2</a:t>
              </a:r>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endParaRPr lang="en-GB" altLang="en-US" sz="3200" dirty="0"/>
            </a:p>
            <a:p>
              <a:pPr eaLnBrk="1" hangingPunct="1">
                <a:spcBef>
                  <a:spcPct val="0"/>
                </a:spcBef>
                <a:buNone/>
              </a:pPr>
              <a:r>
                <a:rPr lang="en-GB" altLang="en-US" sz="3200" b="1" dirty="0">
                  <a:solidFill>
                    <a:schemeClr val="accent4"/>
                  </a:solidFill>
                </a:rPr>
                <a:t>   PDSA Cycle 3</a:t>
              </a:r>
            </a:p>
            <a:p>
              <a:pPr eaLnBrk="1" hangingPunct="1">
                <a:spcBef>
                  <a:spcPct val="0"/>
                </a:spcBef>
                <a:buNone/>
              </a:pPr>
              <a:endParaRPr lang="en-GB" altLang="en-US" sz="3200" b="1" dirty="0">
                <a:solidFill>
                  <a:schemeClr val="accent4"/>
                </a:solidFill>
              </a:endParaRPr>
            </a:p>
            <a:p>
              <a:pPr eaLnBrk="1" hangingPunct="1">
                <a:spcBef>
                  <a:spcPct val="0"/>
                </a:spcBef>
                <a:buNone/>
              </a:pPr>
              <a:endParaRPr lang="en-GB" altLang="en-US" sz="3200" b="1" dirty="0">
                <a:solidFill>
                  <a:schemeClr val="accent4"/>
                </a:solidFill>
              </a:endParaRPr>
            </a:p>
            <a:p>
              <a:pPr eaLnBrk="1" hangingPunct="1">
                <a:spcBef>
                  <a:spcPct val="0"/>
                </a:spcBef>
                <a:buNone/>
              </a:pPr>
              <a:endParaRPr lang="en-GB" altLang="en-US" sz="3200" b="1" dirty="0">
                <a:solidFill>
                  <a:schemeClr val="accent4"/>
                </a:solidFill>
              </a:endParaRPr>
            </a:p>
            <a:p>
              <a:pPr eaLnBrk="1" hangingPunct="1">
                <a:spcBef>
                  <a:spcPct val="0"/>
                </a:spcBef>
                <a:buNone/>
              </a:pPr>
              <a:endParaRPr lang="en-GB" altLang="en-US" sz="3200" b="1" dirty="0">
                <a:solidFill>
                  <a:schemeClr val="accent4"/>
                </a:solidFill>
              </a:endParaRPr>
            </a:p>
          </p:txBody>
        </p:sp>
        <p:pic>
          <p:nvPicPr>
            <p:cNvPr id="1028" name="Picture 1027">
              <a:extLst>
                <a:ext uri="{FF2B5EF4-FFF2-40B4-BE49-F238E27FC236}">
                  <a16:creationId xmlns:a16="http://schemas.microsoft.com/office/drawing/2014/main" id="{83B2BAB5-FC70-C498-31FA-F870A538FD1C}"/>
                </a:ext>
              </a:extLst>
            </p:cNvPr>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1143565" y="20735232"/>
              <a:ext cx="1574593" cy="1548275"/>
            </a:xfrm>
            <a:prstGeom prst="rect">
              <a:avLst/>
            </a:prstGeom>
            <a:ln>
              <a:noFill/>
            </a:ln>
            <a:extLst>
              <a:ext uri="{53640926-AAD7-44D8-BBD7-CCE9431645EC}">
                <a14:shadowObscured xmlns:a14="http://schemas.microsoft.com/office/drawing/2010/main"/>
              </a:ext>
            </a:extLst>
          </p:spPr>
        </p:pic>
        <p:sp>
          <p:nvSpPr>
            <p:cNvPr id="1029" name="TextBox 1028">
              <a:extLst>
                <a:ext uri="{FF2B5EF4-FFF2-40B4-BE49-F238E27FC236}">
                  <a16:creationId xmlns:a16="http://schemas.microsoft.com/office/drawing/2014/main" id="{3B217156-02F5-8F5F-A283-4138F318AAC9}"/>
                </a:ext>
              </a:extLst>
            </p:cNvPr>
            <p:cNvSpPr txBox="1"/>
            <p:nvPr/>
          </p:nvSpPr>
          <p:spPr>
            <a:xfrm>
              <a:off x="2989648" y="20764980"/>
              <a:ext cx="13105797" cy="156966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latin typeface="+mj-lt"/>
                </a:rPr>
                <a:t>Design an extubation checklist for DCC, aligning with local safety standards for invasive procedures’ format.</a:t>
              </a:r>
            </a:p>
            <a:p>
              <a:pPr marL="457200" indent="-457200" algn="just">
                <a:buFont typeface="Arial" panose="020B0604020202020204" pitchFamily="34" charset="0"/>
                <a:buChar char="•"/>
              </a:pPr>
              <a:r>
                <a:rPr lang="en-US" sz="3200" dirty="0">
                  <a:latin typeface="+mj-lt"/>
                </a:rPr>
                <a:t>Collect feedback and amend it accordingly to go live in Jan 24</a:t>
              </a:r>
            </a:p>
          </p:txBody>
        </p:sp>
        <p:sp>
          <p:nvSpPr>
            <p:cNvPr id="1030" name="TextBox 1029">
              <a:extLst>
                <a:ext uri="{FF2B5EF4-FFF2-40B4-BE49-F238E27FC236}">
                  <a16:creationId xmlns:a16="http://schemas.microsoft.com/office/drawing/2014/main" id="{56010FC5-C2ED-4CED-B0E4-7AF4941AE4D9}"/>
                </a:ext>
              </a:extLst>
            </p:cNvPr>
            <p:cNvSpPr txBox="1"/>
            <p:nvPr/>
          </p:nvSpPr>
          <p:spPr>
            <a:xfrm>
              <a:off x="2989648" y="23015094"/>
              <a:ext cx="13028454" cy="2062103"/>
            </a:xfrm>
            <a:prstGeom prst="rect">
              <a:avLst/>
            </a:prstGeom>
            <a:noFill/>
          </p:spPr>
          <p:txBody>
            <a:bodyPr wrap="square" rtlCol="0">
              <a:spAutoFit/>
            </a:bodyPr>
            <a:lstStyle/>
            <a:p>
              <a:pPr marL="457200" indent="-457200" algn="just" eaLnBrk="1" hangingPunct="1">
                <a:spcBef>
                  <a:spcPct val="0"/>
                </a:spcBef>
                <a:buFont typeface="Arial" panose="020B0604020202020204" pitchFamily="34" charset="0"/>
                <a:buChar char="•"/>
              </a:pPr>
              <a:r>
                <a:rPr lang="en-GB" altLang="en-US" sz="3200" dirty="0">
                  <a:latin typeface="+mj-lt"/>
                </a:rPr>
                <a:t> Update checklist following feedback from staff (add date, time and staff involved to ensure accuracy and assist with compliance)</a:t>
              </a:r>
            </a:p>
            <a:p>
              <a:pPr marL="457200" indent="-457200" algn="just" eaLnBrk="1" hangingPunct="1">
                <a:spcBef>
                  <a:spcPct val="0"/>
                </a:spcBef>
                <a:buFont typeface="Arial" panose="020B0604020202020204" pitchFamily="34" charset="0"/>
                <a:buChar char="•"/>
              </a:pPr>
              <a:r>
                <a:rPr lang="en-GB" altLang="en-US" sz="3200" dirty="0">
                  <a:latin typeface="+mj-lt"/>
                </a:rPr>
                <a:t>Continue monthly audits of the checklist compliance</a:t>
              </a:r>
            </a:p>
            <a:p>
              <a:pPr marL="457200" indent="-457200" algn="just" eaLnBrk="1" hangingPunct="1">
                <a:spcBef>
                  <a:spcPct val="0"/>
                </a:spcBef>
                <a:buFont typeface="Arial" panose="020B0604020202020204" pitchFamily="34" charset="0"/>
                <a:buChar char="•"/>
              </a:pPr>
              <a:r>
                <a:rPr lang="en-GB" altLang="en-US" sz="3200" dirty="0">
                  <a:latin typeface="+mj-lt"/>
                </a:rPr>
                <a:t>Staff confidence levels re-assessed with ‘mid-point’ questionnaire (May 24)</a:t>
              </a:r>
            </a:p>
          </p:txBody>
        </p:sp>
        <p:pic>
          <p:nvPicPr>
            <p:cNvPr id="1031" name="Picture 1030">
              <a:extLst>
                <a:ext uri="{FF2B5EF4-FFF2-40B4-BE49-F238E27FC236}">
                  <a16:creationId xmlns:a16="http://schemas.microsoft.com/office/drawing/2014/main" id="{66A9FE6C-79C6-9C0E-A1A8-8B434BD8B408}"/>
                </a:ext>
              </a:extLst>
            </p:cNvPr>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1215643" y="23250528"/>
              <a:ext cx="1574593" cy="1548275"/>
            </a:xfrm>
            <a:prstGeom prst="rect">
              <a:avLst/>
            </a:prstGeom>
            <a:ln>
              <a:noFill/>
            </a:ln>
            <a:extLst>
              <a:ext uri="{53640926-AAD7-44D8-BBD7-CCE9431645EC}">
                <a14:shadowObscured xmlns:a14="http://schemas.microsoft.com/office/drawing/2010/main"/>
              </a:ext>
            </a:extLst>
          </p:spPr>
        </p:pic>
        <p:sp>
          <p:nvSpPr>
            <p:cNvPr id="1032" name="TextBox 1031">
              <a:extLst>
                <a:ext uri="{FF2B5EF4-FFF2-40B4-BE49-F238E27FC236}">
                  <a16:creationId xmlns:a16="http://schemas.microsoft.com/office/drawing/2014/main" id="{25C48B4C-3C3C-BAC8-F00F-C43FFC133771}"/>
                </a:ext>
              </a:extLst>
            </p:cNvPr>
            <p:cNvSpPr txBox="1"/>
            <p:nvPr/>
          </p:nvSpPr>
          <p:spPr>
            <a:xfrm>
              <a:off x="2989648" y="25472979"/>
              <a:ext cx="13908031"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latin typeface="+mj-lt"/>
                </a:rPr>
                <a:t>Visual reminder added to ventilators to maintain checklist compliance &gt;70%</a:t>
              </a:r>
            </a:p>
            <a:p>
              <a:pPr marL="457200" indent="-457200">
                <a:buFont typeface="Arial" panose="020B0604020202020204" pitchFamily="34" charset="0"/>
                <a:buChar char="•"/>
              </a:pPr>
              <a:r>
                <a:rPr lang="en-GB" sz="3200" dirty="0">
                  <a:latin typeface="+mj-lt"/>
                </a:rPr>
                <a:t>Staff updated via emails with monthly compliance reports; encouraged  bedside/tea trolley teaching</a:t>
              </a:r>
            </a:p>
            <a:p>
              <a:pPr marL="457200" indent="-457200" eaLnBrk="1" hangingPunct="1">
                <a:spcBef>
                  <a:spcPct val="0"/>
                </a:spcBef>
                <a:buFont typeface="Arial" panose="020B0604020202020204" pitchFamily="34" charset="0"/>
                <a:buChar char="•"/>
              </a:pPr>
              <a:r>
                <a:rPr lang="en-GB" altLang="en-US" sz="3200" dirty="0">
                  <a:latin typeface="+mj-lt"/>
                </a:rPr>
                <a:t>Staff confidence levels re-assessed with final questionnaire (Sep 24)</a:t>
              </a:r>
            </a:p>
          </p:txBody>
        </p:sp>
        <p:pic>
          <p:nvPicPr>
            <p:cNvPr id="1035" name="Picture 1034">
              <a:extLst>
                <a:ext uri="{FF2B5EF4-FFF2-40B4-BE49-F238E27FC236}">
                  <a16:creationId xmlns:a16="http://schemas.microsoft.com/office/drawing/2014/main" id="{69AEF1C1-E308-0918-F23B-454E6FF23DCE}"/>
                </a:ext>
              </a:extLst>
            </p:cNvPr>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1215643" y="25608275"/>
              <a:ext cx="1574593" cy="1548276"/>
            </a:xfrm>
            <a:prstGeom prst="rect">
              <a:avLst/>
            </a:prstGeom>
            <a:ln>
              <a:noFill/>
            </a:ln>
            <a:extLst>
              <a:ext uri="{53640926-AAD7-44D8-BBD7-CCE9431645EC}">
                <a14:shadowObscured xmlns:a14="http://schemas.microsoft.com/office/drawing/2010/main"/>
              </a:ext>
            </a:extLst>
          </p:spPr>
        </p:pic>
      </p:grpSp>
      <p:grpSp>
        <p:nvGrpSpPr>
          <p:cNvPr id="1043" name="Group 1042">
            <a:extLst>
              <a:ext uri="{FF2B5EF4-FFF2-40B4-BE49-F238E27FC236}">
                <a16:creationId xmlns:a16="http://schemas.microsoft.com/office/drawing/2014/main" id="{3E49F816-62EC-C4E9-E39C-732F1909C52D}"/>
              </a:ext>
            </a:extLst>
          </p:cNvPr>
          <p:cNvGrpSpPr/>
          <p:nvPr/>
        </p:nvGrpSpPr>
        <p:grpSpPr>
          <a:xfrm>
            <a:off x="734667" y="29343732"/>
            <a:ext cx="15341390" cy="9664184"/>
            <a:chOff x="676712" y="27725942"/>
            <a:chExt cx="15341390" cy="9664184"/>
          </a:xfrm>
        </p:grpSpPr>
        <p:sp>
          <p:nvSpPr>
            <p:cNvPr id="1037" name="TextBox 15">
              <a:extLst>
                <a:ext uri="{FF2B5EF4-FFF2-40B4-BE49-F238E27FC236}">
                  <a16:creationId xmlns:a16="http://schemas.microsoft.com/office/drawing/2014/main" id="{B1E5D1BF-AFD6-C16D-D95D-5546F98B7721}"/>
                </a:ext>
              </a:extLst>
            </p:cNvPr>
            <p:cNvSpPr txBox="1">
              <a:spLocks noChangeArrowheads="1"/>
            </p:cNvSpPr>
            <p:nvPr/>
          </p:nvSpPr>
          <p:spPr bwMode="auto">
            <a:xfrm>
              <a:off x="676712" y="27725942"/>
              <a:ext cx="15341390" cy="96641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2800" i="1" dirty="0">
                <a:solidFill>
                  <a:schemeClr val="tx2">
                    <a:lumMod val="60000"/>
                    <a:lumOff val="40000"/>
                  </a:schemeClr>
                </a:solidFill>
                <a:latin typeface="Arial" panose="020B0604020202020204" pitchFamily="34" charset="0"/>
                <a:cs typeface="Arial" panose="020B0604020202020204" pitchFamily="34" charset="0"/>
              </a:endParaRPr>
            </a:p>
            <a:p>
              <a:pPr algn="ctr" eaLnBrk="1" hangingPunct="1">
                <a:spcBef>
                  <a:spcPct val="0"/>
                </a:spcBef>
                <a:buFont typeface="Arial" panose="020B0604020202020204" pitchFamily="34" charset="0"/>
                <a:buNone/>
                <a:defRPr/>
              </a:pPr>
              <a:r>
                <a:rPr lang="en-GB" altLang="en-US" sz="2800" i="1" dirty="0">
                  <a:solidFill>
                    <a:schemeClr val="tx2">
                      <a:lumMod val="60000"/>
                      <a:lumOff val="40000"/>
                    </a:schemeClr>
                  </a:solidFill>
                  <a:latin typeface="+mj-lt"/>
                  <a:cs typeface="Arial" panose="020B0604020202020204" pitchFamily="34" charset="0"/>
                </a:rPr>
                <a:t>Fig. 1 – Extubation Checklist designed and implemented in DCC</a:t>
              </a:r>
            </a:p>
          </p:txBody>
        </p:sp>
        <p:pic>
          <p:nvPicPr>
            <p:cNvPr id="1038" name="Picture 1037" descr="A diagram of a safety checklist&#10;&#10;Description automatically generated">
              <a:extLst>
                <a:ext uri="{FF2B5EF4-FFF2-40B4-BE49-F238E27FC236}">
                  <a16:creationId xmlns:a16="http://schemas.microsoft.com/office/drawing/2014/main" id="{58919B6E-E242-D286-5F7D-360EE85F1213}"/>
                </a:ext>
              </a:extLst>
            </p:cNvPr>
            <p:cNvPicPr>
              <a:picLocks noChangeAspect="1"/>
            </p:cNvPicPr>
            <p:nvPr/>
          </p:nvPicPr>
          <p:blipFill>
            <a:blip r:embed="rId9">
              <a:extLst>
                <a:ext uri="{28A0092B-C50C-407E-A947-70E740481C1C}">
                  <a14:useLocalDpi xmlns:a14="http://schemas.microsoft.com/office/drawing/2010/main" val="0"/>
                </a:ext>
              </a:extLst>
            </a:blip>
            <a:srcRect b="6948"/>
            <a:stretch/>
          </p:blipFill>
          <p:spPr>
            <a:xfrm>
              <a:off x="1182941" y="27735518"/>
              <a:ext cx="14328932" cy="9169222"/>
            </a:xfrm>
            <a:prstGeom prst="rect">
              <a:avLst/>
            </a:prstGeom>
            <a:ln>
              <a:noFill/>
            </a:ln>
          </p:spPr>
        </p:pic>
      </p:grpSp>
      <p:sp>
        <p:nvSpPr>
          <p:cNvPr id="54" name="TextBox 15">
            <a:extLst>
              <a:ext uri="{FF2B5EF4-FFF2-40B4-BE49-F238E27FC236}">
                <a16:creationId xmlns:a16="http://schemas.microsoft.com/office/drawing/2014/main" id="{16E7D249-22EF-FF47-FE11-800E325CE468}"/>
              </a:ext>
            </a:extLst>
          </p:cNvPr>
          <p:cNvSpPr txBox="1">
            <a:spLocks noChangeArrowheads="1"/>
          </p:cNvSpPr>
          <p:nvPr/>
        </p:nvSpPr>
        <p:spPr bwMode="auto">
          <a:xfrm>
            <a:off x="693994" y="19172376"/>
            <a:ext cx="15428007" cy="100335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a:p>
            <a:pPr eaLnBrk="1" hangingPunct="1">
              <a:spcBef>
                <a:spcPct val="0"/>
              </a:spcBef>
              <a:buFont typeface="Arial" panose="020B0604020202020204" pitchFamily="34" charset="0"/>
              <a:buNone/>
              <a:defRPr/>
            </a:pPr>
            <a:endParaRPr lang="en-GB" altLang="en-US" sz="3800" b="1" i="1" u="sng"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5CD3CC6E-56A8-5840-A135-972457F3CC31}"/>
              </a:ext>
            </a:extLst>
          </p:cNvPr>
          <p:cNvGraphicFramePr>
            <a:graphicFrameLocks/>
          </p:cNvGraphicFramePr>
          <p:nvPr>
            <p:extLst>
              <p:ext uri="{D42A27DB-BD31-4B8C-83A1-F6EECF244321}">
                <p14:modId xmlns:p14="http://schemas.microsoft.com/office/powerpoint/2010/main" val="2513426928"/>
              </p:ext>
            </p:extLst>
          </p:nvPr>
        </p:nvGraphicFramePr>
        <p:xfrm>
          <a:off x="16929041" y="25383204"/>
          <a:ext cx="14395000" cy="8371116"/>
        </p:xfrm>
        <a:graphic>
          <a:graphicData uri="http://schemas.openxmlformats.org/drawingml/2006/chart">
            <c:chart xmlns:c="http://schemas.openxmlformats.org/drawingml/2006/chart" xmlns:r="http://schemas.openxmlformats.org/officeDocument/2006/relationships" r:id="rId10"/>
          </a:graphicData>
        </a:graphic>
      </p:graphicFrame>
      <p:pic>
        <p:nvPicPr>
          <p:cNvPr id="8" name="Picture 7">
            <a:extLst>
              <a:ext uri="{FF2B5EF4-FFF2-40B4-BE49-F238E27FC236}">
                <a16:creationId xmlns:a16="http://schemas.microsoft.com/office/drawing/2014/main" id="{386D2A34-C838-ADC8-722C-F0630776C83A}"/>
              </a:ext>
            </a:extLst>
          </p:cNvPr>
          <p:cNvPicPr>
            <a:picLocks noChangeAspect="1"/>
          </p:cNvPicPr>
          <p:nvPr/>
        </p:nvPicPr>
        <p:blipFill rotWithShape="1">
          <a:blip r:embed="rId11" cstate="print">
            <a:duotone>
              <a:schemeClr val="accent3">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18185749" y="26624959"/>
            <a:ext cx="1166696" cy="1098557"/>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09991E92-9F81-43D6-7559-A50785F76C2F}"/>
              </a:ext>
            </a:extLst>
          </p:cNvPr>
          <p:cNvPicPr>
            <a:picLocks noChangeAspect="1"/>
          </p:cNvPicPr>
          <p:nvPr/>
        </p:nvPicPr>
        <p:blipFill rotWithShape="1">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23136409" y="26373336"/>
            <a:ext cx="1166696" cy="109855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45BF2FE-C79B-0289-D6A2-79950D58D020}"/>
              </a:ext>
            </a:extLst>
          </p:cNvPr>
          <p:cNvPicPr>
            <a:picLocks noChangeAspect="1"/>
          </p:cNvPicPr>
          <p:nvPr/>
        </p:nvPicPr>
        <p:blipFill rotWithShape="1">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l="7384" t="54297" r="6606" b="2231"/>
          <a:stretch/>
        </p:blipFill>
        <p:spPr bwMode="auto">
          <a:xfrm>
            <a:off x="27093477" y="26373336"/>
            <a:ext cx="1166696" cy="1098557"/>
          </a:xfrm>
          <a:prstGeom prst="rect">
            <a:avLst/>
          </a:prstGeom>
          <a:ln>
            <a:noFill/>
          </a:ln>
          <a:extLst>
            <a:ext uri="{53640926-AAD7-44D8-BBD7-CCE9431645EC}">
              <a14:shadowObscured xmlns:a14="http://schemas.microsoft.com/office/drawing/2010/main"/>
            </a:ext>
          </a:extLst>
        </p:spPr>
      </p:pic>
      <p:pic>
        <p:nvPicPr>
          <p:cNvPr id="50" name="Picture 49">
            <a:extLst>
              <a:ext uri="{FF2B5EF4-FFF2-40B4-BE49-F238E27FC236}">
                <a16:creationId xmlns:a16="http://schemas.microsoft.com/office/drawing/2014/main" id="{BF3BE038-5E84-F6CC-D12E-ADFA9C4AF06C}"/>
              </a:ext>
            </a:extLst>
          </p:cNvPr>
          <p:cNvPicPr>
            <a:picLocks noChangeAspect="1"/>
          </p:cNvPicPr>
          <p:nvPr/>
        </p:nvPicPr>
        <p:blipFill rotWithShape="1">
          <a:blip r:embed="rId13"/>
          <a:srcRect l="35480" t="35905" r="21429" b="16212"/>
          <a:stretch/>
        </p:blipFill>
        <p:spPr>
          <a:xfrm>
            <a:off x="989997" y="19498780"/>
            <a:ext cx="14958606" cy="9574916"/>
          </a:xfrm>
          <a:prstGeom prst="rect">
            <a:avLst/>
          </a:prstGeom>
        </p:spPr>
      </p:pic>
      <p:sp>
        <p:nvSpPr>
          <p:cNvPr id="51" name="TextBox 50">
            <a:extLst>
              <a:ext uri="{FF2B5EF4-FFF2-40B4-BE49-F238E27FC236}">
                <a16:creationId xmlns:a16="http://schemas.microsoft.com/office/drawing/2014/main" id="{D1C90155-B0FB-C657-9712-7751CCF5DFD6}"/>
              </a:ext>
            </a:extLst>
          </p:cNvPr>
          <p:cNvSpPr txBox="1"/>
          <p:nvPr/>
        </p:nvSpPr>
        <p:spPr>
          <a:xfrm>
            <a:off x="719961" y="19262388"/>
            <a:ext cx="3579064" cy="707886"/>
          </a:xfrm>
          <a:prstGeom prst="rect">
            <a:avLst/>
          </a:prstGeom>
          <a:noFill/>
        </p:spPr>
        <p:txBody>
          <a:bodyPr wrap="square">
            <a:spAutoFit/>
          </a:bodyPr>
          <a:lstStyle/>
          <a:p>
            <a:pPr eaLnBrk="1" hangingPunct="1">
              <a:spcBef>
                <a:spcPct val="0"/>
              </a:spcBef>
              <a:buFont typeface="Arial" panose="020B0604020202020204" pitchFamily="34" charset="0"/>
              <a:buNone/>
              <a:defRPr/>
            </a:pPr>
            <a:r>
              <a:rPr lang="en-GB" altLang="en-US" sz="4000" b="1" dirty="0">
                <a:latin typeface="+mn-lt"/>
              </a:rPr>
              <a:t>Driver Diagram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806</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c:creator>
  <cp:lastModifiedBy>Yingyan</cp:lastModifiedBy>
  <cp:revision>225</cp:revision>
  <cp:lastPrinted>2012-10-12T16:18:20Z</cp:lastPrinted>
  <dcterms:created xsi:type="dcterms:W3CDTF">2011-03-01T17:55:15Z</dcterms:created>
  <dcterms:modified xsi:type="dcterms:W3CDTF">2024-10-04T09:29:27Z</dcterms:modified>
</cp:coreProperties>
</file>